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9" r:id="rId3"/>
    <p:sldId id="275" r:id="rId4"/>
    <p:sldId id="279" r:id="rId5"/>
    <p:sldId id="289" r:id="rId6"/>
    <p:sldId id="288" r:id="rId7"/>
    <p:sldId id="276" r:id="rId8"/>
    <p:sldId id="277" r:id="rId9"/>
    <p:sldId id="280" r:id="rId10"/>
    <p:sldId id="281" r:id="rId11"/>
    <p:sldId id="283" r:id="rId12"/>
    <p:sldId id="282" r:id="rId13"/>
    <p:sldId id="284" r:id="rId14"/>
    <p:sldId id="285" r:id="rId15"/>
    <p:sldId id="286" r:id="rId16"/>
    <p:sldId id="287" r:id="rId17"/>
    <p:sldId id="270" r:id="rId18"/>
    <p:sldId id="271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84" y="1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30.05.2021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641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30.05.2021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9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30.05.2021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240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30.05.2021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952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30.05.2021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92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30.05.2021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12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30.05.2021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7380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30.05.2021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3301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30.05.2021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320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30.05.2021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679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30.05.2021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166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0772A-8435-40D0-8D87-2C2DB7B0E7B0}" type="datetimeFigureOut">
              <a:rPr lang="ru-RU" smtClean="0"/>
              <a:pPr/>
              <a:t>30.05.2021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94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27.jpeg"/><Relationship Id="rId7" Type="http://schemas.openxmlformats.org/officeDocument/2006/relationships/image" Target="../media/image38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11" Type="http://schemas.openxmlformats.org/officeDocument/2006/relationships/image" Target="../media/image42.jpeg"/><Relationship Id="rId5" Type="http://schemas.openxmlformats.org/officeDocument/2006/relationships/image" Target="../media/image29.jpeg"/><Relationship Id="rId10" Type="http://schemas.openxmlformats.org/officeDocument/2006/relationships/image" Target="../media/image41.jpeg"/><Relationship Id="rId4" Type="http://schemas.openxmlformats.org/officeDocument/2006/relationships/image" Target="../media/image28.jpeg"/><Relationship Id="rId9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0291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образования Российской Федерации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Муромский институт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федерального государственного бюджетного образовательного учреждения 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образования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«Владимирский государственный университет 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имени Александра Григорьевича и Николая Григорьевича Столетовых»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(МИВлГУ) 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268904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32701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Тема: «Разработка системы распознавания точечной маркировки 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поверхностях черных металлов»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" y="629333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Муром, 2021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53302" y="4372495"/>
            <a:ext cx="323741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</a:t>
            </a: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ПМИ-117</a:t>
            </a: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Лазарева Е.Ю.</a:t>
            </a:r>
          </a:p>
          <a:p>
            <a:pPr algn="r"/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Проверил:</a:t>
            </a: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к. т. н., доц. каф. ФПМ</a:t>
            </a: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Астафьев А.В.</a:t>
            </a:r>
          </a:p>
        </p:txBody>
      </p:sp>
    </p:spTree>
    <p:extLst>
      <p:ext uri="{BB962C8B-B14F-4D97-AF65-F5344CB8AC3E}">
        <p14:creationId xmlns:p14="http://schemas.microsoft.com/office/powerpoint/2010/main" val="2638130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2798" y="5904754"/>
            <a:ext cx="3722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 изображения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Генерация датасета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9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9424"/>
            <a:ext cx="6068513" cy="97096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8027"/>
            <a:ext cx="6068511" cy="97096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29393"/>
            <a:ext cx="6096006" cy="97536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3657"/>
            <a:ext cx="6068511" cy="97096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331"/>
            <a:ext cx="6071106" cy="98252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3" y="2794385"/>
            <a:ext cx="6096002" cy="97536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0" y="3872348"/>
            <a:ext cx="6096005" cy="97536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0" y="4936554"/>
            <a:ext cx="6096006" cy="97536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2" y="1716095"/>
            <a:ext cx="6096003" cy="975361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4" y="653491"/>
            <a:ext cx="6096002" cy="97536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888072" y="5923700"/>
            <a:ext cx="45367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 с маркировкой</a:t>
            </a:r>
          </a:p>
        </p:txBody>
      </p:sp>
    </p:spTree>
    <p:extLst>
      <p:ext uri="{BB962C8B-B14F-4D97-AF65-F5344CB8AC3E}">
        <p14:creationId xmlns:p14="http://schemas.microsoft.com/office/powerpoint/2010/main" val="1656884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Генерация датасета предобработанных изображений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90CB95-36EE-4EBC-A5AA-B143C4179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685960"/>
            <a:ext cx="3873252" cy="55494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C7719A-548C-4BBE-8B4F-536758EDF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389" y="682124"/>
            <a:ext cx="1638529" cy="5058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89691-6ACB-4A5C-B13A-EEA672E46C47}"/>
              </a:ext>
            </a:extLst>
          </p:cNvPr>
          <p:cNvSpPr txBox="1"/>
          <p:nvPr/>
        </p:nvSpPr>
        <p:spPr>
          <a:xfrm>
            <a:off x="7141708" y="5740605"/>
            <a:ext cx="1699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шума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CA022-B610-403B-8D14-F2D79C02BC64}"/>
              </a:ext>
            </a:extLst>
          </p:cNvPr>
          <p:cNvSpPr txBox="1"/>
          <p:nvPr/>
        </p:nvSpPr>
        <p:spPr>
          <a:xfrm>
            <a:off x="1162649" y="6272031"/>
            <a:ext cx="2389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контраста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5970A1-8CA9-4153-925B-7CE70AB07732}"/>
              </a:ext>
            </a:extLst>
          </p:cNvPr>
          <p:cNvSpPr txBox="1"/>
          <p:nvPr/>
        </p:nvSpPr>
        <p:spPr>
          <a:xfrm>
            <a:off x="4162731" y="6430611"/>
            <a:ext cx="2801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световых бликов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B16B9B-0B17-4E95-ABD3-0A03A502D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839" y="563551"/>
            <a:ext cx="2445571" cy="5893146"/>
          </a:xfrm>
          <a:prstGeom prst="rect">
            <a:avLst/>
          </a:prstGeom>
        </p:spPr>
      </p:pic>
      <p:pic>
        <p:nvPicPr>
          <p:cNvPr id="5122" name="Picture 2" descr="0000f269f">
            <a:extLst>
              <a:ext uri="{FF2B5EF4-FFF2-40B4-BE49-F238E27FC236}">
                <a16:creationId xmlns:a16="http://schemas.microsoft.com/office/drawing/2014/main" id="{0A29FB31-8BDB-4677-B556-273982BD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597" y="3278744"/>
            <a:ext cx="3307780" cy="515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0000f269f">
            <a:extLst>
              <a:ext uri="{FF2B5EF4-FFF2-40B4-BE49-F238E27FC236}">
                <a16:creationId xmlns:a16="http://schemas.microsoft.com/office/drawing/2014/main" id="{73FD3730-FEB3-4536-9C42-D23EDF6FC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597" y="4150901"/>
            <a:ext cx="3307781" cy="53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602B032-17E6-4FAC-BAAA-03D86916BDC4}"/>
              </a:ext>
            </a:extLst>
          </p:cNvPr>
          <p:cNvSpPr/>
          <p:nvPr/>
        </p:nvSpPr>
        <p:spPr>
          <a:xfrm>
            <a:off x="8872278" y="5236538"/>
            <a:ext cx="3141834" cy="128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Таким образом, целостность маркировки была сохранена более, чем на 60%.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B219F-B885-4129-BF81-F40F29A793E9}"/>
              </a:ext>
            </a:extLst>
          </p:cNvPr>
          <p:cNvSpPr txBox="1"/>
          <p:nvPr/>
        </p:nvSpPr>
        <p:spPr>
          <a:xfrm>
            <a:off x="8810918" y="4718302"/>
            <a:ext cx="3309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предобработанное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новым алгоритмом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9FAD94-5417-4266-A4B0-81CBAF167F1D}"/>
              </a:ext>
            </a:extLst>
          </p:cNvPr>
          <p:cNvSpPr txBox="1"/>
          <p:nvPr/>
        </p:nvSpPr>
        <p:spPr>
          <a:xfrm>
            <a:off x="9236347" y="3764888"/>
            <a:ext cx="2686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 без предобработки</a:t>
            </a:r>
          </a:p>
        </p:txBody>
      </p:sp>
      <p:pic>
        <p:nvPicPr>
          <p:cNvPr id="5124" name="Picture 4" descr="00d7ae946">
            <a:extLst>
              <a:ext uri="{FF2B5EF4-FFF2-40B4-BE49-F238E27FC236}">
                <a16:creationId xmlns:a16="http://schemas.microsoft.com/office/drawing/2014/main" id="{138866F2-20A8-44E2-9922-32537E1F1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816" y="1068532"/>
            <a:ext cx="3307779" cy="531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Рисунок 1">
            <a:extLst>
              <a:ext uri="{FF2B5EF4-FFF2-40B4-BE49-F238E27FC236}">
                <a16:creationId xmlns:a16="http://schemas.microsoft.com/office/drawing/2014/main" id="{BEFA0947-AF3B-46DC-A3D4-71A796F29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597" y="2090606"/>
            <a:ext cx="3307779" cy="53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9A152D-2398-4078-95AE-B28906C6E6B1}"/>
              </a:ext>
            </a:extLst>
          </p:cNvPr>
          <p:cNvSpPr txBox="1"/>
          <p:nvPr/>
        </p:nvSpPr>
        <p:spPr>
          <a:xfrm>
            <a:off x="9080824" y="1637825"/>
            <a:ext cx="2686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 без предобработки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99E69D-D9AE-401B-8C3A-51C50E491C52}"/>
              </a:ext>
            </a:extLst>
          </p:cNvPr>
          <p:cNvSpPr txBox="1"/>
          <p:nvPr/>
        </p:nvSpPr>
        <p:spPr>
          <a:xfrm>
            <a:off x="8769301" y="2644956"/>
            <a:ext cx="3309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предобработанное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старым алгоритмом</a:t>
            </a:r>
          </a:p>
        </p:txBody>
      </p:sp>
    </p:spTree>
    <p:extLst>
      <p:ext uri="{BB962C8B-B14F-4D97-AF65-F5344CB8AC3E}">
        <p14:creationId xmlns:p14="http://schemas.microsoft.com/office/powerpoint/2010/main" val="2854920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9086" y="5942796"/>
            <a:ext cx="4389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 с маркировкой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Генерация датасета предобработанных изображений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787225"/>
            <a:ext cx="6096002" cy="97536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5188"/>
            <a:ext cx="6096005" cy="97536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29394"/>
            <a:ext cx="6096006" cy="97536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708935"/>
            <a:ext cx="6096003" cy="97536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646331"/>
            <a:ext cx="6096002" cy="97536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8492"/>
            <a:ext cx="6096000" cy="97205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25232"/>
            <a:ext cx="6096000" cy="981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6376"/>
            <a:ext cx="6096000" cy="97536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793395"/>
            <a:ext cx="6096001" cy="96599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54808"/>
            <a:ext cx="6096000" cy="9753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59336" y="5942796"/>
            <a:ext cx="57041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Предобработанные</a:t>
            </a: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2465476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системы распознавания маркировки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2050" name="Picture 2" descr="ccb6f57dfab5c0f35040019be7f60f87">
            <a:extLst>
              <a:ext uri="{FF2B5EF4-FFF2-40B4-BE49-F238E27FC236}">
                <a16:creationId xmlns:a16="http://schemas.microsoft.com/office/drawing/2014/main" id="{08A89197-2B66-48A6-BFD2-7A22DDDDE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08" y="4429740"/>
            <a:ext cx="12013397" cy="205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ABC9EC7-E31B-427C-9840-FFE06E8329F0}"/>
              </a:ext>
            </a:extLst>
          </p:cNvPr>
          <p:cNvSpPr/>
          <p:nvPr/>
        </p:nvSpPr>
        <p:spPr>
          <a:xfrm>
            <a:off x="156593" y="646331"/>
            <a:ext cx="11856803" cy="390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 последней версии системы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распознавание маркировки происходит зачастую некачественно из-за неудачно подобранного алгоритма сегментации локализованной маркировки. Эту проблему можно решить при помощи использования методов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ensorflow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bject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etection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API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TensorFlow</a:t>
            </a: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ru-RU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bject</a:t>
            </a: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ru-RU" sz="24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etection</a:t>
            </a: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API 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 это фреймворк с открытым исходным кодом, построенный на основе библиотеки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TensorFlow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которая упрощает создание, обучение и развертывание моделей обнаружения объектов.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351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системы распознавания маркировки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EAC193-3FA9-41C0-B3EE-554F669E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947" y="646331"/>
            <a:ext cx="8760740" cy="617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76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тестирования разработанной системы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9149DF-9EFC-40EE-90B4-B7673DEEA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84" b="-1"/>
          <a:stretch/>
        </p:blipFill>
        <p:spPr>
          <a:xfrm>
            <a:off x="718387" y="862642"/>
            <a:ext cx="10755226" cy="178556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D44AFF-112D-4AD6-A459-7B18B84A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98" y="2681551"/>
            <a:ext cx="10679015" cy="17718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649C9F-1096-4343-91DA-016EB1EA7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98" y="4486791"/>
            <a:ext cx="10688542" cy="1762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360FC3-901B-458B-BF58-DA1CC542D959}"/>
              </a:ext>
            </a:extLst>
          </p:cNvPr>
          <p:cNvSpPr txBox="1"/>
          <p:nvPr/>
        </p:nvSpPr>
        <p:spPr>
          <a:xfrm>
            <a:off x="603328" y="6292031"/>
            <a:ext cx="11061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Непредобработанные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изображения с сегментированными и распознанными цифрами в маркировке</a:t>
            </a:r>
          </a:p>
        </p:txBody>
      </p:sp>
    </p:spTree>
    <p:extLst>
      <p:ext uri="{BB962C8B-B14F-4D97-AF65-F5344CB8AC3E}">
        <p14:creationId xmlns:p14="http://schemas.microsoft.com/office/powerpoint/2010/main" val="1329631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тестирования разработанной системы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072722"/>
              </p:ext>
            </p:extLst>
          </p:nvPr>
        </p:nvGraphicFramePr>
        <p:xfrm>
          <a:off x="359228" y="719667"/>
          <a:ext cx="11462656" cy="4980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1315">
                  <a:extLst>
                    <a:ext uri="{9D8B030D-6E8A-4147-A177-3AD203B41FA5}">
                      <a16:colId xmlns:a16="http://schemas.microsoft.com/office/drawing/2014/main" val="3088697844"/>
                    </a:ext>
                  </a:extLst>
                </a:gridCol>
                <a:gridCol w="2302328">
                  <a:extLst>
                    <a:ext uri="{9D8B030D-6E8A-4147-A177-3AD203B41FA5}">
                      <a16:colId xmlns:a16="http://schemas.microsoft.com/office/drawing/2014/main" val="1957496649"/>
                    </a:ext>
                  </a:extLst>
                </a:gridCol>
                <a:gridCol w="3151415">
                  <a:extLst>
                    <a:ext uri="{9D8B030D-6E8A-4147-A177-3AD203B41FA5}">
                      <a16:colId xmlns:a16="http://schemas.microsoft.com/office/drawing/2014/main" val="2797154967"/>
                    </a:ext>
                  </a:extLst>
                </a:gridCol>
                <a:gridCol w="3657598">
                  <a:extLst>
                    <a:ext uri="{9D8B030D-6E8A-4147-A177-3AD203B41FA5}">
                      <a16:colId xmlns:a16="http://schemas.microsoft.com/office/drawing/2014/main" val="3638698025"/>
                    </a:ext>
                  </a:extLst>
                </a:gridCol>
              </a:tblGrid>
              <a:tr h="1438363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Название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файла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Число на маркировке на изображении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Результат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распознавания на </a:t>
                      </a:r>
                      <a:r>
                        <a:rPr lang="ru-RU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непредобработанном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изображении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Результат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распознавания на </a:t>
                      </a:r>
                      <a:r>
                        <a:rPr lang="ru-RU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предобработанном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изображении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581823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0000f269f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.jpg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605880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605880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3*-4*-80*0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(33,33%)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4892760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000a4bcdd.jpg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827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827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-2-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(33,33%)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4914508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000f6bf48.jpg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08397935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08397935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0---76*35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(50%)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875703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00a0b7730.jpg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29844921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2984421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--------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(0%)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7664112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00a0f9949.jpg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14051618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14051618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14---61- </a:t>
                      </a:r>
                      <a:r>
                        <a:rPr lang="ru-RU" sz="2800" b="1" i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(50%)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370058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00ac8372f.jpg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118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118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1-8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(66,67%)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2169383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00b7fb703.jpg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20006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2000-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(80%)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--0–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(20%)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546992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49086" y="5700486"/>
            <a:ext cx="89670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«-» - ошибки 1-го рода (цифра не была распознана) </a:t>
            </a: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«*» - ошибки 2-го рода (цифра была распознана неверно)</a:t>
            </a:r>
          </a:p>
        </p:txBody>
      </p:sp>
    </p:spTree>
    <p:extLst>
      <p:ext uri="{BB962C8B-B14F-4D97-AF65-F5344CB8AC3E}">
        <p14:creationId xmlns:p14="http://schemas.microsoft.com/office/powerpoint/2010/main" val="3299621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46331"/>
            <a:ext cx="12192000" cy="6241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a) проведен анализ предметной области, проанализированы аналогичные алгоритмы, предъявлены требования к разрабатываемой информационной системе;</a:t>
            </a:r>
          </a:p>
          <a:p>
            <a:pPr algn="just">
              <a:lnSpc>
                <a:spcPct val="150000"/>
              </a:lnSpc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b) произведено моделирование разрабатываемой информационной системы;</a:t>
            </a:r>
          </a:p>
          <a:p>
            <a:pPr algn="just">
              <a:lnSpc>
                <a:spcPct val="150000"/>
              </a:lnSpc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c) проанализированы и описаны алгоритмы, используемые при разработке информационной системы;</a:t>
            </a:r>
          </a:p>
          <a:p>
            <a:pPr algn="just">
              <a:lnSpc>
                <a:spcPct val="150000"/>
              </a:lnSpc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d) реализована информационная система;</a:t>
            </a:r>
          </a:p>
          <a:p>
            <a:pPr algn="just">
              <a:lnSpc>
                <a:spcPct val="150000"/>
              </a:lnSpc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e) </a:t>
            </a:r>
            <a:r>
              <a:rPr lang="ru-RU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разработанная система протестирована, и сделаны выводы о ее работе.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754021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854667" y="3032063"/>
            <a:ext cx="42945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509542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6331"/>
            <a:ext cx="12192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700" b="1" dirty="0">
                <a:latin typeface="Times New Roman" pitchFamily="18" charset="0"/>
                <a:cs typeface="Times New Roman" pitchFamily="18" charset="0"/>
              </a:rPr>
              <a:t>Цель: </a:t>
            </a:r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разработать систему распознавания точечной маркировки на цифровых изображениях черных металлов, протестировать ее и сделать выводы о ее работе с </a:t>
            </a:r>
            <a:r>
              <a:rPr lang="ru-RU" sz="2700" dirty="0" err="1">
                <a:latin typeface="Times New Roman" pitchFamily="18" charset="0"/>
                <a:cs typeface="Times New Roman" pitchFamily="18" charset="0"/>
              </a:rPr>
              <a:t>предобработанными</a:t>
            </a:r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 и непредобработанными изображениями. </a:t>
            </a:r>
          </a:p>
          <a:p>
            <a:r>
              <a:rPr lang="ru-RU" sz="2700" b="1" dirty="0">
                <a:latin typeface="Times New Roman" pitchFamily="18" charset="0"/>
                <a:cs typeface="Times New Roman" pitchFamily="18" charset="0"/>
              </a:rPr>
              <a:t>Задачи: </a:t>
            </a:r>
          </a:p>
          <a:p>
            <a:pPr algn="just"/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- произвести краткий обзор исходных данных;</a:t>
            </a:r>
          </a:p>
          <a:p>
            <a:pPr algn="just"/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- произвести обзор </a:t>
            </a:r>
            <a:r>
              <a:rPr lang="ru-RU" sz="2700" dirty="0" err="1">
                <a:latin typeface="Times New Roman" pitchFamily="18" charset="0"/>
                <a:cs typeface="Times New Roman" pitchFamily="18" charset="0"/>
              </a:rPr>
              <a:t>фреймворка</a:t>
            </a:r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 Tensorflow </a:t>
            </a:r>
            <a:r>
              <a:rPr lang="ru-RU" sz="2700" dirty="0" err="1">
                <a:latin typeface="Times New Roman" pitchFamily="18" charset="0"/>
                <a:cs typeface="Times New Roman" pitchFamily="18" charset="0"/>
              </a:rPr>
              <a:t>Object</a:t>
            </a:r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700" dirty="0" err="1">
                <a:latin typeface="Times New Roman" pitchFamily="18" charset="0"/>
                <a:cs typeface="Times New Roman" pitchFamily="18" charset="0"/>
              </a:rPr>
              <a:t>Detection</a:t>
            </a:r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 API и модели RetinaNet;</a:t>
            </a:r>
          </a:p>
          <a:p>
            <a:pPr algn="just"/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- найти и изучить датасеты по заданной тематике или сгенерировать их;</a:t>
            </a:r>
          </a:p>
          <a:p>
            <a:pPr algn="just"/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- найти алгоритмы, подходящие для предобработки изображений для исследований;</a:t>
            </a:r>
          </a:p>
          <a:p>
            <a:pPr algn="just"/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- реализовать систему для распознавания маркировки на изображении;</a:t>
            </a:r>
          </a:p>
          <a:p>
            <a:pPr algn="just"/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- протестировать работу разработанной системы и сделать выводы о качестве распознавания маркировки, если на вход поступает предобработанное изображение и непредобработанное изображение.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</p:spTree>
    <p:extLst>
      <p:ext uri="{BB962C8B-B14F-4D97-AF65-F5344CB8AC3E}">
        <p14:creationId xmlns:p14="http://schemas.microsoft.com/office/powerpoint/2010/main" val="496348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633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Объектом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распознавания является маркированная трубопроводная продукция</a:t>
            </a: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 исследования</a:t>
            </a:r>
          </a:p>
        </p:txBody>
      </p:sp>
      <p:pic>
        <p:nvPicPr>
          <p:cNvPr id="6" name="Picture 2" descr="D:\Alan Wake\!!!!!Диссертация\грант\Умник март 2015\Завод\2014-12-03 00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/>
          <a:stretch/>
        </p:blipFill>
        <p:spPr bwMode="auto">
          <a:xfrm>
            <a:off x="859805" y="1094667"/>
            <a:ext cx="2572013" cy="218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Alan Wake\!!!!!Диссертация\грант\Умник март 2015\Завод\2014-12-03 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576" y="1169551"/>
            <a:ext cx="2774921" cy="210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Alan Wake\!!!!!Диссертация\грант\Умник март 2015\Завод\2014-12-03 06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90"/>
          <a:stretch/>
        </p:blipFill>
        <p:spPr bwMode="auto">
          <a:xfrm>
            <a:off x="8262155" y="1231561"/>
            <a:ext cx="3188329" cy="211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0" y="3408051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 algn="just">
              <a:buFont typeface="Georgia" pitchFamily="18" charset="0"/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Основным способом нанесения маркировки на трубопроводную продукцию является струйная печать промышленным принтером.</a:t>
            </a:r>
          </a:p>
        </p:txBody>
      </p:sp>
      <p:pic>
        <p:nvPicPr>
          <p:cNvPr id="9" name="Picture 2" descr="C:\Users\PFO3\Pictures\Light Alloy\Маркировка-0-01-16-04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"/>
          <a:stretch/>
        </p:blipFill>
        <p:spPr bwMode="auto">
          <a:xfrm>
            <a:off x="1419814" y="4424169"/>
            <a:ext cx="2714607" cy="220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PFO3\Pictures\Light Alloy\Маркировка-0-01-19-79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"/>
          <a:stretch/>
        </p:blipFill>
        <p:spPr bwMode="auto">
          <a:xfrm>
            <a:off x="4915880" y="4424168"/>
            <a:ext cx="2715252" cy="220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PFO3\Pictures\Light Alloy\Маркировка-0-01-28-94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"/>
          <a:stretch/>
        </p:blipFill>
        <p:spPr bwMode="auto">
          <a:xfrm>
            <a:off x="8262156" y="4424168"/>
            <a:ext cx="2715252" cy="220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687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Способы маркирования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7" name="Рисунок 6" descr="https://xn--80ady2a0c.xn--p1ai/uploads/posts/2011-12/1323031567_img_7008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9008" b="7887"/>
          <a:stretch/>
        </p:blipFill>
        <p:spPr bwMode="auto">
          <a:xfrm>
            <a:off x="967649" y="655362"/>
            <a:ext cx="5402367" cy="25875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 descr="https://inni.info/f/i/8289f4c57269841582a954854259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t="51923"/>
          <a:stretch/>
        </p:blipFill>
        <p:spPr bwMode="auto">
          <a:xfrm>
            <a:off x="6041572" y="646330"/>
            <a:ext cx="5208813" cy="25987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4" descr="C:\Users\PFO3\Pictures\Light Alloy\Маркировка-0-01-28-942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"/>
          <a:stretch/>
        </p:blipFill>
        <p:spPr bwMode="auto">
          <a:xfrm>
            <a:off x="915382" y="3772714"/>
            <a:ext cx="5394004" cy="2621500"/>
          </a:xfrm>
          <a:prstGeom prst="rect">
            <a:avLst/>
          </a:prstGeom>
          <a:noFill/>
          <a:extLst/>
        </p:spPr>
      </p:pic>
      <p:pic>
        <p:nvPicPr>
          <p:cNvPr id="10" name="Picture 4" descr="D:\Alan Wake\!!!!!Диссертация\грант\Умник март 2015\Завод\2014-12-03 060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90"/>
          <a:stretch/>
        </p:blipFill>
        <p:spPr bwMode="auto">
          <a:xfrm>
            <a:off x="6041571" y="3772713"/>
            <a:ext cx="5208813" cy="2621501"/>
          </a:xfrm>
          <a:prstGeom prst="rect">
            <a:avLst/>
          </a:prstGeom>
          <a:noFill/>
          <a:extLst/>
        </p:spPr>
      </p:pic>
      <p:sp>
        <p:nvSpPr>
          <p:cNvPr id="3" name="TextBox 2"/>
          <p:cNvSpPr txBox="1"/>
          <p:nvPr/>
        </p:nvSpPr>
        <p:spPr>
          <a:xfrm>
            <a:off x="2726178" y="3219376"/>
            <a:ext cx="1556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Трафарет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59042" y="6347105"/>
            <a:ext cx="2611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Струйная печать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60690" y="3219375"/>
            <a:ext cx="3570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Металлические пластины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57461" y="6396335"/>
            <a:ext cx="157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Наклейки</a:t>
            </a:r>
          </a:p>
        </p:txBody>
      </p:sp>
    </p:spTree>
    <p:extLst>
      <p:ext uri="{BB962C8B-B14F-4D97-AF65-F5344CB8AC3E}">
        <p14:creationId xmlns:p14="http://schemas.microsoft.com/office/powerpoint/2010/main" val="301433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Сравнительный анализ существующих </a:t>
            </a:r>
          </a:p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способов маркирования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402947"/>
              </p:ext>
            </p:extLst>
          </p:nvPr>
        </p:nvGraphicFramePr>
        <p:xfrm>
          <a:off x="326570" y="1224642"/>
          <a:ext cx="11593287" cy="5201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7867">
                  <a:extLst>
                    <a:ext uri="{9D8B030D-6E8A-4147-A177-3AD203B41FA5}">
                      <a16:colId xmlns:a16="http://schemas.microsoft.com/office/drawing/2014/main" val="1555006319"/>
                    </a:ext>
                  </a:extLst>
                </a:gridCol>
                <a:gridCol w="3926047">
                  <a:extLst>
                    <a:ext uri="{9D8B030D-6E8A-4147-A177-3AD203B41FA5}">
                      <a16:colId xmlns:a16="http://schemas.microsoft.com/office/drawing/2014/main" val="3736470417"/>
                    </a:ext>
                  </a:extLst>
                </a:gridCol>
                <a:gridCol w="4059373">
                  <a:extLst>
                    <a:ext uri="{9D8B030D-6E8A-4147-A177-3AD203B41FA5}">
                      <a16:colId xmlns:a16="http://schemas.microsoft.com/office/drawing/2014/main" val="266098813"/>
                    </a:ext>
                  </a:extLst>
                </a:gridCol>
              </a:tblGrid>
              <a:tr h="491995">
                <a:tc>
                  <a:txBody>
                    <a:bodyPr/>
                    <a:lstStyle/>
                    <a:p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Достоинства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Недостатки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987525"/>
                  </a:ext>
                </a:extLst>
              </a:tr>
              <a:tr h="1265361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Трафарет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Tx/>
                        <a:buChar char="-"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долговечность;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 стоимость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Tx/>
                        <a:buChar char="-"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 читаемость; 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человеческий фактор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686884"/>
                  </a:ext>
                </a:extLst>
              </a:tr>
              <a:tr h="1279188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Металлические пластины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Tx/>
                        <a:buChar char="-"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долговечность;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читаемость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Tx/>
                        <a:buChar char="-"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нарушение целостности трубы;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стоимость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415305"/>
                  </a:ext>
                </a:extLst>
              </a:tr>
              <a:tr h="885592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Струйная печать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Tx/>
                        <a:buChar char="-"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стоимость;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читаемость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частая чистка оборудования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624106"/>
                  </a:ext>
                </a:extLst>
              </a:tr>
              <a:tr h="1279188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Наклейки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Tx/>
                        <a:buChar char="-"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читаемость;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 ниже среднего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низкая прочность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796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54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6331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снижения затрат на использовании промышленной струйной печати в работе предлагается использовать точечную маркировку, так, как это делается при ударно-точечной маркировке, аналогично почтовому индексу.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проекта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1026" name="Рисунок 2" descr="https://sic-marking.su/images/main-block/technologies/udarno-tochechnaya-tekhnologiy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8"/>
          <a:stretch>
            <a:fillRect/>
          </a:stretch>
        </p:blipFill>
        <p:spPr bwMode="auto">
          <a:xfrm>
            <a:off x="250856" y="2174290"/>
            <a:ext cx="5064092" cy="397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Рисунок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643" y="2174290"/>
            <a:ext cx="6443661" cy="397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3438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250856" y="6152686"/>
            <a:ext cx="545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ударо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-точечной маркировки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74591" y="6152686"/>
            <a:ext cx="545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Предлагаемый метод маркирования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1521092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37696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Функциональная модель системы, на основе которой происходит разработка системы распознавания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 данные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2050" name="Рисунок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10" y="860151"/>
            <a:ext cx="11888980" cy="40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8106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 данные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81" y="646331"/>
            <a:ext cx="11747637" cy="26271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703662"/>
            <a:ext cx="5873819" cy="89611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5045797"/>
            <a:ext cx="5873819" cy="100584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81" y="3703662"/>
            <a:ext cx="5835719" cy="93371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81" y="5045797"/>
            <a:ext cx="5835719" cy="1005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4A5E9F-516B-4764-BC55-68DD748421F4}"/>
              </a:ext>
            </a:extLst>
          </p:cNvPr>
          <p:cNvSpPr txBox="1"/>
          <p:nvPr/>
        </p:nvSpPr>
        <p:spPr>
          <a:xfrm>
            <a:off x="638355" y="6189455"/>
            <a:ext cx="9723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находится в свободном доступе на платформе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886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Генерация датасета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3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3074" name="Рисунок 1">
            <a:extLst>
              <a:ext uri="{FF2B5EF4-FFF2-40B4-BE49-F238E27FC236}">
                <a16:creationId xmlns:a16="http://schemas.microsoft.com/office/drawing/2014/main" id="{675FBE73-A960-4DAB-BF56-15D82E8E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2" y="1164241"/>
            <a:ext cx="1441210" cy="452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F585ECE-0BDB-4531-B4F9-80826AD6DDDC}"/>
              </a:ext>
            </a:extLst>
          </p:cNvPr>
          <p:cNvSpPr/>
          <p:nvPr/>
        </p:nvSpPr>
        <p:spPr>
          <a:xfrm>
            <a:off x="1674953" y="905232"/>
            <a:ext cx="5676849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numbers = { 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    0: ((0,1), (1,2), (2,3), (3,4), (4,5), (5,0)),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    1: ((5,1), (1,2), (2,3)), 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    2: ((0,1), (1,2), (2,4), (3,4)),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    3: ((0,1), (1,5), (2,5), (2,4)),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    4: ((0,5), (2,5), (1,2), (2,3)),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    5: ((0,1), (0,5), (2,5), (2,3), (3,4)),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    6: ((1,5), (4,5), (3,4), (2,3), (2,5)),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    7: ((0,1), (1,5), (4,5)),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    8: ((0,1), (0,5), (1,2), (2,3), (2,5), (3,4), (4,5)),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    9: ((0,1), (0,5), (1,2), (2,4), (2,5)),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US" sz="20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29C9CB-8E3D-4C74-8925-61358E70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802" y="1034736"/>
            <a:ext cx="4672312" cy="506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30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1065</TotalTime>
  <Words>721</Words>
  <Application>Microsoft Office PowerPoint</Application>
  <PresentationFormat>Широкоэкранный</PresentationFormat>
  <Paragraphs>158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Georgia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Екатерина Лазарева</dc:creator>
  <cp:lastModifiedBy>Роман Минеев</cp:lastModifiedBy>
  <cp:revision>95</cp:revision>
  <dcterms:created xsi:type="dcterms:W3CDTF">2019-05-27T08:04:44Z</dcterms:created>
  <dcterms:modified xsi:type="dcterms:W3CDTF">2021-05-30T13:40:56Z</dcterms:modified>
</cp:coreProperties>
</file>